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56" r:id="rId5"/>
    <p:sldId id="262" r:id="rId6"/>
    <p:sldId id="351" r:id="rId7"/>
    <p:sldId id="350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3" r:id="rId36"/>
    <p:sldId id="402" r:id="rId37"/>
    <p:sldId id="404" r:id="rId38"/>
    <p:sldId id="405" r:id="rId39"/>
    <p:sldId id="349" r:id="rId40"/>
  </p:sldIdLst>
  <p:sldSz cx="18295938" cy="10290175"/>
  <p:notesSz cx="6858000" cy="9144000"/>
  <p:defaultTextStyle>
    <a:defPPr>
      <a:defRPr lang="de-DE"/>
    </a:defPPr>
    <a:lvl1pPr marL="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1E90D7-2B65-4BF4-9D2A-D99987C27C44}">
          <p14:sldIdLst>
            <p14:sldId id="256"/>
            <p14:sldId id="262"/>
          </p14:sldIdLst>
        </p14:section>
        <p14:section name="State" id="{D742DAC6-F594-41C0-9036-DD50847D7A6A}">
          <p14:sldIdLst>
            <p14:sldId id="351"/>
            <p14:sldId id="350"/>
            <p14:sldId id="352"/>
          </p14:sldIdLst>
        </p14:section>
        <p14:section name="12 Factor App" id="{8B45A32A-CD87-4F42-880E-46B061F8D9A3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Monitoring &amp; Metrics" id="{B5A3D41E-8A68-4558-B484-0E507190D2C9}">
          <p14:sldIdLst>
            <p14:sldId id="390"/>
            <p14:sldId id="391"/>
            <p14:sldId id="392"/>
            <p14:sldId id="393"/>
            <p14:sldId id="394"/>
            <p14:sldId id="395"/>
            <p14:sldId id="396"/>
          </p14:sldIdLst>
        </p14:section>
        <p14:section name="Microservices" id="{92A0EB31-D81C-4206-B582-FF95BDF4AD1B}">
          <p14:sldIdLst>
            <p14:sldId id="397"/>
            <p14:sldId id="398"/>
            <p14:sldId id="399"/>
            <p14:sldId id="400"/>
            <p14:sldId id="401"/>
            <p14:sldId id="403"/>
            <p14:sldId id="402"/>
          </p14:sldIdLst>
        </p14:section>
        <p14:section name="Frameworks" id="{CE51E15C-6626-40A5-8C62-66C79525BBAB}">
          <p14:sldIdLst>
            <p14:sldId id="404"/>
            <p14:sldId id="405"/>
          </p14:sldIdLst>
        </p14:section>
        <p14:section name="Thank you" id="{EA35DBD0-F06F-4353-B94D-98A691B623C7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2" userDrawn="1">
          <p15:clr>
            <a:srgbClr val="A4A3A4"/>
          </p15:clr>
        </p15:guide>
        <p15:guide id="2" pos="57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ztor Janos" initials="PJ" lastIdx="1" clrIdx="0">
    <p:extLst>
      <p:ext uri="{19B8F6BF-5375-455C-9EA6-DF929625EA0E}">
        <p15:presenceInfo xmlns:p15="http://schemas.microsoft.com/office/powerpoint/2012/main" userId="Pasztor Jan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A2BB0A"/>
    <a:srgbClr val="F18800"/>
    <a:srgbClr val="BFBFBF"/>
    <a:srgbClr val="404040"/>
    <a:srgbClr val="006EB7"/>
    <a:srgbClr val="4E89BA"/>
    <a:srgbClr val="4A4D53"/>
    <a:srgbClr val="00A8AC"/>
    <a:srgbClr val="00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1" autoAdjust="0"/>
    <p:restoredTop sz="97474" autoAdjust="0"/>
  </p:normalViewPr>
  <p:slideViewPr>
    <p:cSldViewPr snapToGrid="0" showGuides="1">
      <p:cViewPr varScale="1">
        <p:scale>
          <a:sx n="100" d="100"/>
          <a:sy n="100" d="100"/>
        </p:scale>
        <p:origin x="88" y="240"/>
      </p:cViewPr>
      <p:guideLst>
        <p:guide orient="horz" pos="3242"/>
        <p:guide pos="5763"/>
      </p:guideLst>
    </p:cSldViewPr>
  </p:slideViewPr>
  <p:outlineViewPr>
    <p:cViewPr>
      <p:scale>
        <a:sx n="33" d="100"/>
        <a:sy n="33" d="100"/>
      </p:scale>
      <p:origin x="0" y="-263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11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13.09.2020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Verdana" panose="020B0604030504040204" pitchFamily="34" charset="0"/>
              </a:rPr>
              <a:t>Introduction to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3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920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98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  <p15:guide id="7" orient="horz" pos="1200" userDrawn="1">
          <p15:clr>
            <a:srgbClr val="FBAE40"/>
          </p15:clr>
        </p15:guide>
        <p15:guide id="8" orient="horz" pos="2108" userDrawn="1">
          <p15:clr>
            <a:srgbClr val="FBAE40"/>
          </p15:clr>
        </p15:guide>
        <p15:guide id="9" orient="horz" pos="16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>
          <p15:clr>
            <a:srgbClr val="FBAE40"/>
          </p15:clr>
        </p15:guide>
        <p15:guide id="2" orient="horz" pos="60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2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3" y="2289600"/>
            <a:ext cx="17037217" cy="701731"/>
          </a:xfrm>
        </p:spPr>
        <p:txBody>
          <a:bodyPr/>
          <a:lstStyle>
            <a:lvl1pPr>
              <a:defRPr lang="de-DE" sz="44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8" y="3384000"/>
            <a:ext cx="15237059" cy="602035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600">
                <a:solidFill>
                  <a:schemeClr val="bg1"/>
                </a:solidFill>
              </a:defRPr>
            </a:lvl3pPr>
            <a:lvl4pPr>
              <a:defRPr sz="3600">
                <a:solidFill>
                  <a:schemeClr val="bg1"/>
                </a:solidFill>
              </a:defRPr>
            </a:lvl4pPr>
            <a:lvl5pPr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3151764" y="9404355"/>
            <a:ext cx="0" cy="29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1" y="2289600"/>
            <a:ext cx="17023568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9" y="3384003"/>
            <a:ext cx="15223409" cy="614213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 userDrawn="1">
          <p15:clr>
            <a:srgbClr val="FBAE40"/>
          </p15:clr>
        </p15:guide>
        <p15:guide id="2" orient="horz" pos="60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6145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 userDrawn="1">
          <p15:clr>
            <a:srgbClr val="FBAE40"/>
          </p15:clr>
        </p15:guide>
        <p15:guide id="2" orient="horz" pos="4650" userDrawn="1">
          <p15:clr>
            <a:srgbClr val="FBAE40"/>
          </p15:clr>
        </p15:guide>
        <p15:guide id="3" orient="horz" pos="5872" userDrawn="1">
          <p15:clr>
            <a:srgbClr val="FBAE40"/>
          </p15:clr>
        </p15:guide>
        <p15:guide id="4" orient="horz" pos="39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558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>
          <p15:clr>
            <a:srgbClr val="FBAE40"/>
          </p15:clr>
        </p15:guide>
        <p15:guide id="2" pos="5763">
          <p15:clr>
            <a:srgbClr val="FBAE40"/>
          </p15:clr>
        </p15:guide>
        <p15:guide id="3" pos="11139">
          <p15:clr>
            <a:srgbClr val="FBAE40"/>
          </p15:clr>
        </p15:guide>
        <p15:guide id="4" orient="horz" pos="3240">
          <p15:clr>
            <a:srgbClr val="FBAE40"/>
          </p15:clr>
        </p15:guide>
        <p15:guide id="7" orient="horz" pos="1200">
          <p15:clr>
            <a:srgbClr val="FBAE40"/>
          </p15:clr>
        </p15:guide>
        <p15:guide id="8" orient="horz" pos="2108">
          <p15:clr>
            <a:srgbClr val="FBAE40"/>
          </p15:clr>
        </p15:guide>
        <p15:guide id="9" orient="horz" pos="16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5" y="2598702"/>
            <a:ext cx="15780246" cy="53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607" y="3433829"/>
            <a:ext cx="13240731" cy="568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0532" y="9537469"/>
            <a:ext cx="6174880" cy="54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1754" y="9537699"/>
            <a:ext cx="4116257" cy="546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  <p:sldLayoutId id="2147483726" r:id="rId9"/>
    <p:sldLayoutId id="2147483728" r:id="rId10"/>
  </p:sldLayoutIdLst>
  <p:hf hdr="0" dt="0"/>
  <p:txStyles>
    <p:titleStyle>
      <a:lvl1pPr algn="l" defTabSz="1322888" rtl="0" eaLnBrk="1" latinLnBrk="0" hangingPunct="1">
        <a:lnSpc>
          <a:spcPct val="90000"/>
        </a:lnSpc>
        <a:spcBef>
          <a:spcPct val="0"/>
        </a:spcBef>
        <a:buNone/>
        <a:defRPr lang="de-AT" sz="3182" b="1" kern="1200" smtClean="0">
          <a:solidFill>
            <a:srgbClr val="4A4D53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330722" indent="-330722" algn="l" defTabSz="1322888" rtl="0" eaLnBrk="1" latinLnBrk="0" hangingPunct="1">
        <a:lnSpc>
          <a:spcPct val="90000"/>
        </a:lnSpc>
        <a:spcBef>
          <a:spcPts val="1446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992166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65360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315054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97649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3794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4299386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96083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622274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6144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2pPr>
      <a:lvl3pPr marL="132288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3pPr>
      <a:lvl4pPr marL="198433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4pPr>
      <a:lvl5pPr marL="264577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5pPr>
      <a:lvl6pPr marL="330722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396866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63010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29155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0" userDrawn="1">
          <p15:clr>
            <a:srgbClr val="F26B43"/>
          </p15:clr>
        </p15:guide>
        <p15:guide id="2" pos="11207" userDrawn="1">
          <p15:clr>
            <a:srgbClr val="F26B43"/>
          </p15:clr>
        </p15:guide>
        <p15:guide id="3" pos="386" userDrawn="1">
          <p15:clr>
            <a:srgbClr val="F26B43"/>
          </p15:clr>
        </p15:guide>
        <p15:guide id="4" pos="5763" userDrawn="1">
          <p15:clr>
            <a:srgbClr val="F26B43"/>
          </p15:clr>
        </p15:guide>
        <p15:guide id="5" orient="horz" pos="1336" userDrawn="1">
          <p15:clr>
            <a:srgbClr val="F26B43"/>
          </p15:clr>
        </p15:guide>
        <p15:guide id="6" orient="horz" pos="1504" userDrawn="1">
          <p15:clr>
            <a:srgbClr val="F26B43"/>
          </p15:clr>
        </p15:guide>
        <p15:guide id="7" pos="2018" userDrawn="1">
          <p15:clr>
            <a:srgbClr val="F26B43"/>
          </p15:clr>
        </p15:guide>
        <p15:guide id="8" orient="horz" pos="5726" userDrawn="1">
          <p15:clr>
            <a:srgbClr val="F26B43"/>
          </p15:clr>
        </p15:guide>
        <p15:guide id="9" pos="2222" userDrawn="1">
          <p15:clr>
            <a:srgbClr val="F26B43"/>
          </p15:clr>
        </p15:guide>
        <p15:guide id="10" pos="610" userDrawn="1">
          <p15:clr>
            <a:srgbClr val="F26B43"/>
          </p15:clr>
        </p15:guide>
        <p15:guide id="11" orient="horz" pos="520" userDrawn="1">
          <p15:clr>
            <a:srgbClr val="F26B43"/>
          </p15:clr>
        </p15:guide>
        <p15:guide id="12" pos="1168" userDrawn="1">
          <p15:clr>
            <a:srgbClr val="F26B43"/>
          </p15:clr>
        </p15:guide>
        <p15:guide id="14" pos="2282" userDrawn="1">
          <p15:clr>
            <a:srgbClr val="F26B43"/>
          </p15:clr>
        </p15:guide>
        <p15:guide id="15" orient="horz" pos="2244" userDrawn="1">
          <p15:clr>
            <a:srgbClr val="F26B43"/>
          </p15:clr>
        </p15:guide>
        <p15:guide id="16" orient="horz" pos="1926" userDrawn="1">
          <p15:clr>
            <a:srgbClr val="F26B43"/>
          </p15:clr>
        </p15:guide>
        <p15:guide id="17" orient="horz" pos="1200" userDrawn="1">
          <p15:clr>
            <a:srgbClr val="F26B43"/>
          </p15:clr>
        </p15:guide>
        <p15:guide id="18" orient="horz" pos="2152" userDrawn="1">
          <p15:clr>
            <a:srgbClr val="F26B43"/>
          </p15:clr>
        </p15:guide>
        <p15:guide id="19" orient="horz" pos="1680" userDrawn="1">
          <p15:clr>
            <a:srgbClr val="F26B43"/>
          </p15:clr>
        </p15:guide>
        <p15:guide id="20" orient="horz" pos="1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9" y="2291517"/>
            <a:ext cx="16883628" cy="701731"/>
          </a:xfrm>
        </p:spPr>
        <p:txBody>
          <a:bodyPr/>
          <a:lstStyle/>
          <a:p>
            <a:r>
              <a:rPr lang="de-DE" dirty="0"/>
              <a:t>Cloud Native Software Development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Backing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DE258-A3C8-4818-B1BC-82473C7692D0}"/>
              </a:ext>
            </a:extLst>
          </p:cNvPr>
          <p:cNvSpPr txBox="1"/>
          <p:nvPr/>
        </p:nvSpPr>
        <p:spPr>
          <a:xfrm>
            <a:off x="9378950" y="2922758"/>
            <a:ext cx="4531084" cy="1703070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121CF-4AF2-43D6-8D7F-5BAEF2E0DA74}"/>
              </a:ext>
            </a:extLst>
          </p:cNvPr>
          <p:cNvSpPr txBox="1"/>
          <p:nvPr/>
        </p:nvSpPr>
        <p:spPr>
          <a:xfrm>
            <a:off x="4385904" y="6054578"/>
            <a:ext cx="9524130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5E220FB1-76DA-43AE-8FA4-2621ED1418D6}"/>
              </a:ext>
            </a:extLst>
          </p:cNvPr>
          <p:cNvSpPr/>
          <p:nvPr/>
        </p:nvSpPr>
        <p:spPr>
          <a:xfrm>
            <a:off x="4385904" y="2624943"/>
            <a:ext cx="2078025" cy="2298700"/>
          </a:xfrm>
          <a:prstGeom prst="verticalScroll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Connection Config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02D48F-CACB-4C5C-8399-C6032D43B9E2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6204176" y="3774293"/>
            <a:ext cx="3174774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C55703-85B6-4867-9F41-47968E70E67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9147969" y="4625828"/>
            <a:ext cx="2496523" cy="142875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85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Build Process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57C9AB-E3BA-4358-84EC-39045669FD00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6110467" y="3442017"/>
            <a:ext cx="1299804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85181C-3685-481F-8A8A-790AA6C5736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85667" y="3442017"/>
            <a:ext cx="1299804" cy="1703070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BE4165-6C2A-4412-836C-5FF7DA5B873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10885667" y="5145087"/>
            <a:ext cx="1299804" cy="1703070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549AB9-5EF4-4116-9EBB-1E611852B80C}"/>
              </a:ext>
            </a:extLst>
          </p:cNvPr>
          <p:cNvSpPr txBox="1"/>
          <p:nvPr/>
        </p:nvSpPr>
        <p:spPr>
          <a:xfrm>
            <a:off x="2635071" y="259048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E91AD-C694-4442-854F-96945B61B51A}"/>
              </a:ext>
            </a:extLst>
          </p:cNvPr>
          <p:cNvSpPr txBox="1"/>
          <p:nvPr/>
        </p:nvSpPr>
        <p:spPr>
          <a:xfrm>
            <a:off x="7410271" y="259048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2BB0C-F748-478A-B14F-02DB0125EAED}"/>
              </a:ext>
            </a:extLst>
          </p:cNvPr>
          <p:cNvSpPr txBox="1"/>
          <p:nvPr/>
        </p:nvSpPr>
        <p:spPr>
          <a:xfrm>
            <a:off x="7410271" y="599662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Config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B0963-8AB9-4CAC-85CD-6362C2620223}"/>
              </a:ext>
            </a:extLst>
          </p:cNvPr>
          <p:cNvSpPr txBox="1"/>
          <p:nvPr/>
        </p:nvSpPr>
        <p:spPr>
          <a:xfrm>
            <a:off x="12185471" y="429355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404846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Stateless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944C3-4C34-44B4-9C8F-3EDAB91F7F9D}"/>
              </a:ext>
            </a:extLst>
          </p:cNvPr>
          <p:cNvSpPr txBox="1"/>
          <p:nvPr/>
        </p:nvSpPr>
        <p:spPr>
          <a:xfrm>
            <a:off x="3968750" y="3951117"/>
            <a:ext cx="10344150" cy="2635249"/>
          </a:xfrm>
          <a:prstGeom prst="rect">
            <a:avLst/>
          </a:prstGeom>
          <a:noFill/>
          <a:ln w="57150">
            <a:solidFill>
              <a:srgbClr val="F18800"/>
            </a:solidFill>
            <a:prstDash val="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233FCA-0C2E-43B6-9D20-54BEAA61963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5685918" y="3505347"/>
            <a:ext cx="3462051" cy="941411"/>
          </a:xfrm>
          <a:prstGeom prst="straightConnector1">
            <a:avLst/>
          </a:prstGeom>
          <a:ln w="76200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FFD228-7109-45F5-9202-B49DC6B115E2}"/>
              </a:ext>
            </a:extLst>
          </p:cNvPr>
          <p:cNvCxnSpPr>
            <a:cxnSpLocks/>
            <a:stCxn id="23" idx="0"/>
            <a:endCxn id="20" idx="2"/>
          </p:cNvCxnSpPr>
          <p:nvPr/>
        </p:nvCxnSpPr>
        <p:spPr>
          <a:xfrm flipV="1">
            <a:off x="9147968" y="3505347"/>
            <a:ext cx="1" cy="941411"/>
          </a:xfrm>
          <a:prstGeom prst="straightConnector1">
            <a:avLst/>
          </a:prstGeom>
          <a:ln w="76200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CA2BC2-07AC-48CF-9460-A1E371783DFB}"/>
              </a:ext>
            </a:extLst>
          </p:cNvPr>
          <p:cNvCxnSpPr>
            <a:cxnSpLocks/>
            <a:stCxn id="24" idx="0"/>
            <a:endCxn id="20" idx="2"/>
          </p:cNvCxnSpPr>
          <p:nvPr/>
        </p:nvCxnSpPr>
        <p:spPr>
          <a:xfrm flipH="1" flipV="1">
            <a:off x="9147969" y="3505347"/>
            <a:ext cx="3462051" cy="941411"/>
          </a:xfrm>
          <a:prstGeom prst="straightConnector1">
            <a:avLst/>
          </a:prstGeom>
          <a:ln w="76200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9FF614-7CD0-4998-A7F1-1CB04216FB88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9147969" y="6149828"/>
            <a:ext cx="3462049" cy="635000"/>
          </a:xfrm>
          <a:prstGeom prst="straightConnector1">
            <a:avLst/>
          </a:prstGeom>
          <a:ln w="76200" cap="rnd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86463A-8B75-427F-BDE8-DDB7562A5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147968" y="6149828"/>
            <a:ext cx="1" cy="635000"/>
          </a:xfrm>
          <a:prstGeom prst="straightConnector1">
            <a:avLst/>
          </a:prstGeom>
          <a:ln w="76200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4C5EF1-4F38-4457-9D3C-DC2EEA31E454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flipH="1" flipV="1">
            <a:off x="5685918" y="6149828"/>
            <a:ext cx="3462051" cy="635000"/>
          </a:xfrm>
          <a:prstGeom prst="straightConnector1">
            <a:avLst/>
          </a:prstGeom>
          <a:ln w="76200" cap="rnd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D769EC-833D-4B52-9416-4C5F7BC5A0C1}"/>
              </a:ext>
            </a:extLst>
          </p:cNvPr>
          <p:cNvSpPr txBox="1"/>
          <p:nvPr/>
        </p:nvSpPr>
        <p:spPr>
          <a:xfrm>
            <a:off x="6985932" y="1802277"/>
            <a:ext cx="4324073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0889D-8531-4538-ABA0-9D7C9734E6A6}"/>
              </a:ext>
            </a:extLst>
          </p:cNvPr>
          <p:cNvSpPr txBox="1"/>
          <p:nvPr/>
        </p:nvSpPr>
        <p:spPr>
          <a:xfrm>
            <a:off x="4385904" y="4446758"/>
            <a:ext cx="2600028" cy="1703070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Server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2BA2B6-6931-418C-97C2-D8E41B042421}"/>
              </a:ext>
            </a:extLst>
          </p:cNvPr>
          <p:cNvSpPr txBox="1"/>
          <p:nvPr/>
        </p:nvSpPr>
        <p:spPr>
          <a:xfrm>
            <a:off x="7847954" y="4446758"/>
            <a:ext cx="2600028" cy="1703070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8B9B4-E53D-4919-8077-117528301091}"/>
              </a:ext>
            </a:extLst>
          </p:cNvPr>
          <p:cNvSpPr txBox="1"/>
          <p:nvPr/>
        </p:nvSpPr>
        <p:spPr>
          <a:xfrm>
            <a:off x="11310006" y="4446758"/>
            <a:ext cx="2600028" cy="1703070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0E87E0-90A7-43CF-BCED-5AFE88A7C649}"/>
              </a:ext>
            </a:extLst>
          </p:cNvPr>
          <p:cNvSpPr txBox="1"/>
          <p:nvPr/>
        </p:nvSpPr>
        <p:spPr>
          <a:xfrm>
            <a:off x="4385904" y="6784828"/>
            <a:ext cx="9524130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Database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E4DC16-6B90-436F-A978-90A9222F508F}"/>
              </a:ext>
            </a:extLst>
          </p:cNvPr>
          <p:cNvCxnSpPr/>
          <p:nvPr/>
        </p:nvCxnSpPr>
        <p:spPr>
          <a:xfrm>
            <a:off x="4385904" y="6349512"/>
            <a:ext cx="9524130" cy="0"/>
          </a:xfrm>
          <a:prstGeom prst="straightConnector1">
            <a:avLst/>
          </a:prstGeom>
          <a:ln w="76200">
            <a:solidFill>
              <a:srgbClr val="F18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9A8168-B238-44C9-898F-385841EDDF7B}"/>
              </a:ext>
            </a:extLst>
          </p:cNvPr>
          <p:cNvSpPr txBox="1"/>
          <p:nvPr/>
        </p:nvSpPr>
        <p:spPr>
          <a:xfrm>
            <a:off x="3968750" y="3951117"/>
            <a:ext cx="2647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Autoscaling Group</a:t>
            </a:r>
          </a:p>
        </p:txBody>
      </p:sp>
    </p:spTree>
    <p:extLst>
      <p:ext uri="{BB962C8B-B14F-4D97-AF65-F5344CB8AC3E}">
        <p14:creationId xmlns:p14="http://schemas.microsoft.com/office/powerpoint/2010/main" val="191564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Network Configuration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78A9F-F9D3-4FB5-A816-07FEAE71F7C3}"/>
              </a:ext>
            </a:extLst>
          </p:cNvPr>
          <p:cNvSpPr txBox="1"/>
          <p:nvPr/>
        </p:nvSpPr>
        <p:spPr>
          <a:xfrm>
            <a:off x="3968750" y="2768599"/>
            <a:ext cx="10344150" cy="5181601"/>
          </a:xfrm>
          <a:prstGeom prst="rect">
            <a:avLst/>
          </a:prstGeom>
          <a:noFill/>
          <a:ln w="57150">
            <a:solidFill>
              <a:srgbClr val="F18800"/>
            </a:solidFill>
            <a:prstDash val="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47250-6F1D-4DBC-BA66-9E2386747AF5}"/>
              </a:ext>
            </a:extLst>
          </p:cNvPr>
          <p:cNvSpPr txBox="1"/>
          <p:nvPr/>
        </p:nvSpPr>
        <p:spPr>
          <a:xfrm>
            <a:off x="3913186" y="7467201"/>
            <a:ext cx="10329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Application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C45E60-5E10-48FB-94F0-425A0B97C817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392068" y="4718485"/>
            <a:ext cx="2686050" cy="798830"/>
          </a:xfrm>
          <a:prstGeom prst="straightConnector1">
            <a:avLst/>
          </a:prstGeom>
          <a:ln w="76200">
            <a:solidFill>
              <a:srgbClr val="F188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140194-4FDC-4837-8150-38E2F499C613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9078118" y="4718485"/>
            <a:ext cx="2743200" cy="798830"/>
          </a:xfrm>
          <a:prstGeom prst="straightConnector1">
            <a:avLst/>
          </a:prstGeom>
          <a:ln w="76200">
            <a:solidFill>
              <a:srgbClr val="F188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5CBEC0-6312-416A-83B7-F71DD0227B84}"/>
              </a:ext>
            </a:extLst>
          </p:cNvPr>
          <p:cNvSpPr txBox="1"/>
          <p:nvPr/>
        </p:nvSpPr>
        <p:spPr>
          <a:xfrm>
            <a:off x="6916081" y="3015415"/>
            <a:ext cx="4324073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8BAF2-1DCB-4C7F-BBE5-4113670CC3B8}"/>
              </a:ext>
            </a:extLst>
          </p:cNvPr>
          <p:cNvSpPr txBox="1"/>
          <p:nvPr/>
        </p:nvSpPr>
        <p:spPr>
          <a:xfrm>
            <a:off x="4230031" y="5517315"/>
            <a:ext cx="4324073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A230E-93EC-4BB3-8F39-A8E7EBF6735C}"/>
              </a:ext>
            </a:extLst>
          </p:cNvPr>
          <p:cNvSpPr txBox="1"/>
          <p:nvPr/>
        </p:nvSpPr>
        <p:spPr>
          <a:xfrm>
            <a:off x="9659281" y="5517315"/>
            <a:ext cx="4324073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Components</a:t>
            </a:r>
          </a:p>
        </p:txBody>
      </p:sp>
    </p:spTree>
    <p:extLst>
      <p:ext uri="{BB962C8B-B14F-4D97-AF65-F5344CB8AC3E}">
        <p14:creationId xmlns:p14="http://schemas.microsoft.com/office/powerpoint/2010/main" val="3009528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Process Handling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9011E5-A8AB-4EC2-A9C4-B65DD20D5030}"/>
              </a:ext>
            </a:extLst>
          </p:cNvPr>
          <p:cNvGrpSpPr/>
          <p:nvPr/>
        </p:nvGrpSpPr>
        <p:grpSpPr>
          <a:xfrm>
            <a:off x="4751229" y="2981007"/>
            <a:ext cx="8793480" cy="4328160"/>
            <a:chOff x="4632960" y="2910840"/>
            <a:chExt cx="8793480" cy="43281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B918A8B-1EB6-4E00-93B6-96815B85AB74}"/>
                </a:ext>
              </a:extLst>
            </p:cNvPr>
            <p:cNvCxnSpPr/>
            <p:nvPr/>
          </p:nvCxnSpPr>
          <p:spPr>
            <a:xfrm flipV="1">
              <a:off x="4632960" y="2910840"/>
              <a:ext cx="0" cy="4328160"/>
            </a:xfrm>
            <a:prstGeom prst="straightConnector1">
              <a:avLst/>
            </a:prstGeom>
            <a:ln w="76200" cap="rnd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7DDC1C0-DCBF-4F4E-808B-420B8AB5A04A}"/>
                </a:ext>
              </a:extLst>
            </p:cNvPr>
            <p:cNvCxnSpPr>
              <a:cxnSpLocks/>
            </p:cNvCxnSpPr>
            <p:nvPr/>
          </p:nvCxnSpPr>
          <p:spPr>
            <a:xfrm>
              <a:off x="4632960" y="7239000"/>
              <a:ext cx="8793480" cy="0"/>
            </a:xfrm>
            <a:prstGeom prst="straightConnector1">
              <a:avLst/>
            </a:prstGeom>
            <a:ln w="76200" cap="rnd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BBDBAFF-E70A-4865-AD1E-A7961FAEF6FF}"/>
              </a:ext>
            </a:extLst>
          </p:cNvPr>
          <p:cNvSpPr txBox="1"/>
          <p:nvPr/>
        </p:nvSpPr>
        <p:spPr>
          <a:xfrm>
            <a:off x="4959350" y="6626028"/>
            <a:ext cx="1854196" cy="498278"/>
          </a:xfrm>
          <a:prstGeom prst="rect">
            <a:avLst/>
          </a:prstGeom>
          <a:noFill/>
          <a:ln w="38100">
            <a:solidFill>
              <a:srgbClr val="00559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11C68-97C2-4BAE-9B52-12D406506FE9}"/>
              </a:ext>
            </a:extLst>
          </p:cNvPr>
          <p:cNvSpPr txBox="1"/>
          <p:nvPr/>
        </p:nvSpPr>
        <p:spPr>
          <a:xfrm>
            <a:off x="4959350" y="6035320"/>
            <a:ext cx="1854196" cy="498278"/>
          </a:xfrm>
          <a:prstGeom prst="rect">
            <a:avLst/>
          </a:prstGeom>
          <a:noFill/>
          <a:ln w="38100">
            <a:solidFill>
              <a:srgbClr val="00559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3CAA5-738C-4E7A-AEAD-6475EE48BFBF}"/>
              </a:ext>
            </a:extLst>
          </p:cNvPr>
          <p:cNvSpPr txBox="1"/>
          <p:nvPr/>
        </p:nvSpPr>
        <p:spPr>
          <a:xfrm>
            <a:off x="4959350" y="5444612"/>
            <a:ext cx="1854196" cy="498278"/>
          </a:xfrm>
          <a:prstGeom prst="rect">
            <a:avLst/>
          </a:prstGeom>
          <a:noFill/>
          <a:ln w="38100">
            <a:solidFill>
              <a:srgbClr val="00559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Web.3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8E9EC6-1066-4362-80B7-2D9F5B75227D}"/>
              </a:ext>
            </a:extLst>
          </p:cNvPr>
          <p:cNvSpPr txBox="1"/>
          <p:nvPr/>
        </p:nvSpPr>
        <p:spPr>
          <a:xfrm>
            <a:off x="6927850" y="6626028"/>
            <a:ext cx="1854196" cy="498278"/>
          </a:xfrm>
          <a:prstGeom prst="rect">
            <a:avLst/>
          </a:prstGeom>
          <a:noFill/>
          <a:ln w="38100">
            <a:solidFill>
              <a:srgbClr val="00559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5FF05-2C64-4196-AA52-1B80AB94B99C}"/>
              </a:ext>
            </a:extLst>
          </p:cNvPr>
          <p:cNvSpPr txBox="1"/>
          <p:nvPr/>
        </p:nvSpPr>
        <p:spPr>
          <a:xfrm>
            <a:off x="6927850" y="6035320"/>
            <a:ext cx="1854196" cy="498278"/>
          </a:xfrm>
          <a:prstGeom prst="rect">
            <a:avLst/>
          </a:prstGeom>
          <a:noFill/>
          <a:ln w="38100">
            <a:solidFill>
              <a:srgbClr val="00559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64B3EA-AB36-41C8-949F-8CCC43CEBC8E}"/>
              </a:ext>
            </a:extLst>
          </p:cNvPr>
          <p:cNvSpPr txBox="1"/>
          <p:nvPr/>
        </p:nvSpPr>
        <p:spPr>
          <a:xfrm>
            <a:off x="6927850" y="5444612"/>
            <a:ext cx="1854196" cy="498278"/>
          </a:xfrm>
          <a:prstGeom prst="rect">
            <a:avLst/>
          </a:prstGeom>
          <a:noFill/>
          <a:ln w="38100">
            <a:solidFill>
              <a:srgbClr val="00559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EC6EC3-2E5A-40FF-9DBD-844D69375190}"/>
              </a:ext>
            </a:extLst>
          </p:cNvPr>
          <p:cNvSpPr txBox="1"/>
          <p:nvPr/>
        </p:nvSpPr>
        <p:spPr>
          <a:xfrm>
            <a:off x="6927850" y="4853904"/>
            <a:ext cx="1854196" cy="498278"/>
          </a:xfrm>
          <a:prstGeom prst="rect">
            <a:avLst/>
          </a:prstGeom>
          <a:noFill/>
          <a:ln w="38100">
            <a:solidFill>
              <a:srgbClr val="00559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Worker.4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C09E65-91FD-4B49-9D2F-BD72A689B316}"/>
              </a:ext>
            </a:extLst>
          </p:cNvPr>
          <p:cNvSpPr txBox="1"/>
          <p:nvPr/>
        </p:nvSpPr>
        <p:spPr>
          <a:xfrm>
            <a:off x="6927850" y="4263196"/>
            <a:ext cx="1854196" cy="498278"/>
          </a:xfrm>
          <a:prstGeom prst="rect">
            <a:avLst/>
          </a:prstGeom>
          <a:noFill/>
          <a:ln w="38100">
            <a:solidFill>
              <a:srgbClr val="00559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005D3-1F1A-48F7-B0C4-6DB6CD738F3F}"/>
              </a:ext>
            </a:extLst>
          </p:cNvPr>
          <p:cNvSpPr txBox="1"/>
          <p:nvPr/>
        </p:nvSpPr>
        <p:spPr>
          <a:xfrm>
            <a:off x="4160618" y="5194736"/>
            <a:ext cx="590611" cy="99803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Scale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EFAA40-BC97-4255-A4E7-238E17422249}"/>
              </a:ext>
            </a:extLst>
          </p:cNvPr>
          <p:cNvSpPr txBox="1"/>
          <p:nvPr/>
        </p:nvSpPr>
        <p:spPr>
          <a:xfrm>
            <a:off x="5652180" y="7357282"/>
            <a:ext cx="2551339" cy="49827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/>
              <a:t>Process Types</a:t>
            </a:r>
          </a:p>
        </p:txBody>
      </p:sp>
    </p:spTree>
    <p:extLst>
      <p:ext uri="{BB962C8B-B14F-4D97-AF65-F5344CB8AC3E}">
        <p14:creationId xmlns:p14="http://schemas.microsoft.com/office/powerpoint/2010/main" val="330876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Disposability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6829A-5BF2-442A-BD68-0B9DBA53C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Processes should start and stop quickly.</a:t>
            </a:r>
          </a:p>
        </p:txBody>
      </p:sp>
    </p:spTree>
    <p:extLst>
      <p:ext uri="{BB962C8B-B14F-4D97-AF65-F5344CB8AC3E}">
        <p14:creationId xmlns:p14="http://schemas.microsoft.com/office/powerpoint/2010/main" val="2883137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Development/Production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6829A-5BF2-442A-BD68-0B9DBA53C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9743" y="1800003"/>
            <a:ext cx="7716453" cy="7331333"/>
          </a:xfrm>
          <a:ln>
            <a:noFill/>
          </a:ln>
        </p:spPr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Continuous, automatic rollout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Smaller changesets</a:t>
            </a:r>
          </a:p>
        </p:txBody>
      </p:sp>
    </p:spTree>
    <p:extLst>
      <p:ext uri="{BB962C8B-B14F-4D97-AF65-F5344CB8AC3E}">
        <p14:creationId xmlns:p14="http://schemas.microsoft.com/office/powerpoint/2010/main" val="267614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Logs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6829A-5BF2-442A-BD68-0B9DBA53C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9143" y="1800003"/>
            <a:ext cx="9697653" cy="7331333"/>
          </a:xfrm>
          <a:ln>
            <a:noFill/>
          </a:ln>
        </p:spPr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Simple logging to the standard output.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Standardized format (e.g. JSON)</a:t>
            </a:r>
          </a:p>
        </p:txBody>
      </p:sp>
    </p:spTree>
    <p:extLst>
      <p:ext uri="{BB962C8B-B14F-4D97-AF65-F5344CB8AC3E}">
        <p14:creationId xmlns:p14="http://schemas.microsoft.com/office/powerpoint/2010/main" val="179171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Tooling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6829A-5BF2-442A-BD68-0B9DBA53C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9143" y="1800003"/>
            <a:ext cx="9697653" cy="7331333"/>
          </a:xfrm>
          <a:ln>
            <a:noFill/>
          </a:ln>
        </p:spPr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Tools should be runnable from the</a:t>
            </a:r>
            <a:br>
              <a:rPr lang="en-US" dirty="0"/>
            </a:br>
            <a:r>
              <a:rPr lang="en-US" dirty="0"/>
              <a:t> program directory.</a:t>
            </a:r>
          </a:p>
        </p:txBody>
      </p:sp>
    </p:spTree>
    <p:extLst>
      <p:ext uri="{BB962C8B-B14F-4D97-AF65-F5344CB8AC3E}">
        <p14:creationId xmlns:p14="http://schemas.microsoft.com/office/powerpoint/2010/main" val="3783637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Factors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B22A6-D9A5-4A82-9D9A-1D2185B3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83" y="2052478"/>
            <a:ext cx="11151173" cy="61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4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The enemy of scalability: state</a:t>
            </a:r>
          </a:p>
          <a:p>
            <a:pPr>
              <a:lnSpc>
                <a:spcPct val="200000"/>
              </a:lnSpc>
            </a:pPr>
            <a:r>
              <a:rPr lang="de-AT" sz="2800" dirty="0"/>
              <a:t>The Twelve Factor App</a:t>
            </a:r>
          </a:p>
          <a:p>
            <a:pPr>
              <a:lnSpc>
                <a:spcPct val="200000"/>
              </a:lnSpc>
            </a:pPr>
            <a:r>
              <a:rPr lang="de-AT" sz="2800" dirty="0"/>
              <a:t>Monitoring and metrics collection</a:t>
            </a:r>
          </a:p>
          <a:p>
            <a:pPr>
              <a:lnSpc>
                <a:spcPct val="200000"/>
              </a:lnSpc>
            </a:pPr>
            <a:r>
              <a:rPr lang="de-AT" sz="2800" dirty="0"/>
              <a:t>Microservices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Service meshes, Frameworks, and Tools</a:t>
            </a:r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/>
          <a:p>
            <a:r>
              <a:rPr lang="en-US" dirty="0"/>
              <a:t>Monitoring &amp; Metrics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Stellan</a:t>
            </a:r>
            <a:r>
              <a:rPr lang="en-US" sz="1400" dirty="0">
                <a:solidFill>
                  <a:schemeClr val="bg1"/>
                </a:solidFill>
              </a:rPr>
              <a:t> Johansson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98704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14F8E-6473-4BB6-99E5-F34C5E60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Checks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44A5B8-73B9-4306-8CD9-758889EBA3A4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9078117" y="4718485"/>
            <a:ext cx="1" cy="853205"/>
          </a:xfrm>
          <a:prstGeom prst="straightConnector1">
            <a:avLst/>
          </a:prstGeom>
          <a:ln w="76200">
            <a:solidFill>
              <a:srgbClr val="F188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503C4-70DB-4313-90ED-9124592495A7}"/>
              </a:ext>
            </a:extLst>
          </p:cNvPr>
          <p:cNvSpPr txBox="1"/>
          <p:nvPr/>
        </p:nvSpPr>
        <p:spPr>
          <a:xfrm>
            <a:off x="6916081" y="3015415"/>
            <a:ext cx="4324073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Monitoring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15791-3F0D-44C8-B42D-46583B03DB40}"/>
              </a:ext>
            </a:extLst>
          </p:cNvPr>
          <p:cNvSpPr txBox="1"/>
          <p:nvPr/>
        </p:nvSpPr>
        <p:spPr>
          <a:xfrm>
            <a:off x="6916080" y="5571690"/>
            <a:ext cx="4324073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34800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14F8E-6473-4BB6-99E5-F34C5E60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Checks (Containers)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21D370C-42C0-4AB0-9701-86631C77B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65" y="1800003"/>
            <a:ext cx="17038873" cy="7331333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solidFill>
                  <a:srgbClr val="0055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ubuntu:20.04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55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 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 update </a:t>
            </a:r>
            <a:r>
              <a:rPr lang="en-US" dirty="0">
                <a:solidFill>
                  <a:srgbClr val="F1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apt install –y 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1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rm /var/lib/apt/lists/</a:t>
            </a:r>
            <a:r>
              <a:rPr lang="en-US" dirty="0">
                <a:solidFill>
                  <a:srgbClr val="F1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pPr marL="0" indent="0">
              <a:buNone/>
            </a:pPr>
            <a:endParaRPr lang="en-US" dirty="0">
              <a:solidFill>
                <a:srgbClr val="F188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55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["/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g"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"daemon</a:t>
            </a:r>
            <a:r>
              <a:rPr lang="en-US" dirty="0">
                <a:solidFill>
                  <a:srgbClr val="A2BB0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off;"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55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HEALTHCHECK CMD </a:t>
            </a:r>
            <a:r>
              <a:rPr lang="en-US" b="1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--fail http://localhost || exit 1 </a:t>
            </a:r>
          </a:p>
        </p:txBody>
      </p:sp>
    </p:spTree>
    <p:extLst>
      <p:ext uri="{BB962C8B-B14F-4D97-AF65-F5344CB8AC3E}">
        <p14:creationId xmlns:p14="http://schemas.microsoft.com/office/powerpoint/2010/main" val="377009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14F8E-6473-4BB6-99E5-F34C5E60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tests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45014E-4768-46F5-80A2-F75C46857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08" y="3938113"/>
            <a:ext cx="9858523" cy="24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77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14F8E-6473-4BB6-99E5-F34C5E60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Collection</a:t>
            </a:r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B860AC-CFD1-4321-A5E4-1DB08EBE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166" y="1808820"/>
            <a:ext cx="10565606" cy="71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39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14F8E-6473-4BB6-99E5-F34C5E60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Collection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2C48D1D-C6AC-480D-9BAB-BF5269A7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98" y="1604033"/>
            <a:ext cx="10706341" cy="733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46A3D-96DE-4597-B142-2ABC09DCE2B8}"/>
              </a:ext>
            </a:extLst>
          </p:cNvPr>
          <p:cNvSpPr txBox="1"/>
          <p:nvPr/>
        </p:nvSpPr>
        <p:spPr>
          <a:xfrm>
            <a:off x="5216029" y="9323154"/>
            <a:ext cx="267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A4D53"/>
                </a:solidFill>
              </a:rPr>
              <a:t>| Source: Elasticsearch B.V.</a:t>
            </a:r>
          </a:p>
        </p:txBody>
      </p:sp>
    </p:spTree>
    <p:extLst>
      <p:ext uri="{BB962C8B-B14F-4D97-AF65-F5344CB8AC3E}">
        <p14:creationId xmlns:p14="http://schemas.microsoft.com/office/powerpoint/2010/main" val="420531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14F8E-6473-4BB6-99E5-F34C5E60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A659CE-253B-4019-A61E-A334B87E1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615" y="1533496"/>
            <a:ext cx="8858708" cy="72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48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4913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Trần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Toàn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528201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986F7-197D-4124-9260-EB1870EA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D9318D-240F-450E-9823-9C68F95AAC1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9147969" y="3074352"/>
            <a:ext cx="0" cy="121920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1E18A-6A18-4FE3-9BB1-FF23986F2FED}"/>
              </a:ext>
            </a:extLst>
          </p:cNvPr>
          <p:cNvSpPr txBox="1"/>
          <p:nvPr/>
        </p:nvSpPr>
        <p:spPr>
          <a:xfrm>
            <a:off x="7410271" y="137128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453E4-5E2C-487F-925D-FEF4FCC95134}"/>
              </a:ext>
            </a:extLst>
          </p:cNvPr>
          <p:cNvSpPr txBox="1"/>
          <p:nvPr/>
        </p:nvSpPr>
        <p:spPr>
          <a:xfrm>
            <a:off x="7410271" y="709263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Billing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C2EB2-58A9-4F8E-A009-ACEF658D335F}"/>
              </a:ext>
            </a:extLst>
          </p:cNvPr>
          <p:cNvSpPr txBox="1"/>
          <p:nvPr/>
        </p:nvSpPr>
        <p:spPr>
          <a:xfrm>
            <a:off x="7410271" y="429355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Ordering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6ED888-5C91-4399-BF56-97A2C9A9FC02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9147969" y="5996622"/>
            <a:ext cx="0" cy="109601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892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986F7-197D-4124-9260-EB1870EA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API Boundaries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D9318D-240F-450E-9823-9C68F95AAC1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9147969" y="3074352"/>
            <a:ext cx="0" cy="121920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1E18A-6A18-4FE3-9BB1-FF23986F2FED}"/>
              </a:ext>
            </a:extLst>
          </p:cNvPr>
          <p:cNvSpPr txBox="1"/>
          <p:nvPr/>
        </p:nvSpPr>
        <p:spPr>
          <a:xfrm>
            <a:off x="7410271" y="137128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453E4-5E2C-487F-925D-FEF4FCC95134}"/>
              </a:ext>
            </a:extLst>
          </p:cNvPr>
          <p:cNvSpPr txBox="1"/>
          <p:nvPr/>
        </p:nvSpPr>
        <p:spPr>
          <a:xfrm>
            <a:off x="7410271" y="709263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Billing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C2EB2-58A9-4F8E-A009-ACEF658D335F}"/>
              </a:ext>
            </a:extLst>
          </p:cNvPr>
          <p:cNvSpPr txBox="1"/>
          <p:nvPr/>
        </p:nvSpPr>
        <p:spPr>
          <a:xfrm>
            <a:off x="7410271" y="429355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Ordering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6ED888-5C91-4399-BF56-97A2C9A9FC02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9147969" y="5996622"/>
            <a:ext cx="0" cy="109601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7EB5AF-B691-4D76-A890-C9C1F441C202}"/>
              </a:ext>
            </a:extLst>
          </p:cNvPr>
          <p:cNvCxnSpPr>
            <a:cxnSpLocks/>
          </p:cNvCxnSpPr>
          <p:nvPr/>
        </p:nvCxnSpPr>
        <p:spPr>
          <a:xfrm>
            <a:off x="6719005" y="3619500"/>
            <a:ext cx="4857929" cy="0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15F73-2872-4A74-A344-03BE6A84AF77}"/>
              </a:ext>
            </a:extLst>
          </p:cNvPr>
          <p:cNvCxnSpPr>
            <a:cxnSpLocks/>
          </p:cNvCxnSpPr>
          <p:nvPr/>
        </p:nvCxnSpPr>
        <p:spPr>
          <a:xfrm>
            <a:off x="6719005" y="6483350"/>
            <a:ext cx="4857929" cy="0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00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BB3927-FB71-4D9B-B1E8-1CB52912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Enemy of Scaling: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E4005-852B-4728-914B-D9841DB9129A}"/>
              </a:ext>
            </a:extLst>
          </p:cNvPr>
          <p:cNvSpPr txBox="1"/>
          <p:nvPr/>
        </p:nvSpPr>
        <p:spPr>
          <a:xfrm>
            <a:off x="794436" y="9304234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/Michael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868312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986F7-197D-4124-9260-EB1870EA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D9318D-240F-450E-9823-9C68F95AAC1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9147969" y="3074352"/>
            <a:ext cx="0" cy="121920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1E18A-6A18-4FE3-9BB1-FF23986F2FED}"/>
              </a:ext>
            </a:extLst>
          </p:cNvPr>
          <p:cNvSpPr txBox="1"/>
          <p:nvPr/>
        </p:nvSpPr>
        <p:spPr>
          <a:xfrm>
            <a:off x="7410271" y="137128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453E4-5E2C-487F-925D-FEF4FCC95134}"/>
              </a:ext>
            </a:extLst>
          </p:cNvPr>
          <p:cNvSpPr txBox="1"/>
          <p:nvPr/>
        </p:nvSpPr>
        <p:spPr>
          <a:xfrm>
            <a:off x="7410271" y="709263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Billing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C2EB2-58A9-4F8E-A009-ACEF658D335F}"/>
              </a:ext>
            </a:extLst>
          </p:cNvPr>
          <p:cNvSpPr txBox="1"/>
          <p:nvPr/>
        </p:nvSpPr>
        <p:spPr>
          <a:xfrm>
            <a:off x="7410271" y="429355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Ordering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6ED888-5C91-4399-BF56-97A2C9A9FC02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9147969" y="5996622"/>
            <a:ext cx="0" cy="109601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F300E21-4B1D-474A-899E-8A2DD8C2D40F}"/>
              </a:ext>
            </a:extLst>
          </p:cNvPr>
          <p:cNvSpPr/>
          <p:nvPr/>
        </p:nvSpPr>
        <p:spPr>
          <a:xfrm>
            <a:off x="6737350" y="3302000"/>
            <a:ext cx="1765295" cy="701731"/>
          </a:xfrm>
          <a:prstGeom prst="right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3197BF2-2D8E-4CE0-8CD1-0D0D1ABF16ED}"/>
              </a:ext>
            </a:extLst>
          </p:cNvPr>
          <p:cNvSpPr/>
          <p:nvPr/>
        </p:nvSpPr>
        <p:spPr>
          <a:xfrm>
            <a:off x="6737349" y="6193761"/>
            <a:ext cx="1765295" cy="701731"/>
          </a:xfrm>
          <a:prstGeom prst="right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44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986F7-197D-4124-9260-EB1870EA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15" y="823460"/>
            <a:ext cx="17038873" cy="701731"/>
          </a:xfrm>
        </p:spPr>
        <p:txBody>
          <a:bodyPr/>
          <a:lstStyle/>
          <a:p>
            <a:r>
              <a:rPr lang="en-US" dirty="0"/>
              <a:t>Response time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D9318D-240F-450E-9823-9C68F95AAC1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9147969" y="3074352"/>
            <a:ext cx="0" cy="121920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1E18A-6A18-4FE3-9BB1-FF23986F2FED}"/>
              </a:ext>
            </a:extLst>
          </p:cNvPr>
          <p:cNvSpPr txBox="1"/>
          <p:nvPr/>
        </p:nvSpPr>
        <p:spPr>
          <a:xfrm>
            <a:off x="7410271" y="137128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200ms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453E4-5E2C-487F-925D-FEF4FCC95134}"/>
              </a:ext>
            </a:extLst>
          </p:cNvPr>
          <p:cNvSpPr txBox="1"/>
          <p:nvPr/>
        </p:nvSpPr>
        <p:spPr>
          <a:xfrm>
            <a:off x="7410271" y="709263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Billing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200ms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C2EB2-58A9-4F8E-A009-ACEF658D335F}"/>
              </a:ext>
            </a:extLst>
          </p:cNvPr>
          <p:cNvSpPr txBox="1"/>
          <p:nvPr/>
        </p:nvSpPr>
        <p:spPr>
          <a:xfrm>
            <a:off x="7410271" y="429355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Ordering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200ms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6ED888-5C91-4399-BF56-97A2C9A9FC02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9147969" y="5996622"/>
            <a:ext cx="0" cy="109601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584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986F7-197D-4124-9260-EB1870EA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15" y="823460"/>
            <a:ext cx="17038873" cy="701731"/>
          </a:xfrm>
        </p:spPr>
        <p:txBody>
          <a:bodyPr/>
          <a:lstStyle/>
          <a:p>
            <a:r>
              <a:rPr lang="en-US" dirty="0"/>
              <a:t>Conway’s Law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D9318D-240F-450E-9823-9C68F95AAC1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9147969" y="3074352"/>
            <a:ext cx="0" cy="121920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1E18A-6A18-4FE3-9BB1-FF23986F2FED}"/>
              </a:ext>
            </a:extLst>
          </p:cNvPr>
          <p:cNvSpPr txBox="1"/>
          <p:nvPr/>
        </p:nvSpPr>
        <p:spPr>
          <a:xfrm>
            <a:off x="7410271" y="137128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Frontend Team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453E4-5E2C-487F-925D-FEF4FCC95134}"/>
              </a:ext>
            </a:extLst>
          </p:cNvPr>
          <p:cNvSpPr txBox="1"/>
          <p:nvPr/>
        </p:nvSpPr>
        <p:spPr>
          <a:xfrm>
            <a:off x="7410271" y="709263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Billing Team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C2EB2-58A9-4F8E-A009-ACEF658D335F}"/>
              </a:ext>
            </a:extLst>
          </p:cNvPr>
          <p:cNvSpPr txBox="1"/>
          <p:nvPr/>
        </p:nvSpPr>
        <p:spPr>
          <a:xfrm>
            <a:off x="7410271" y="429355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Backend Team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6ED888-5C91-4399-BF56-97A2C9A9FC02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9147969" y="5996622"/>
            <a:ext cx="0" cy="109601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254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986F7-197D-4124-9260-EB1870EA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15" y="823460"/>
            <a:ext cx="17038873" cy="701731"/>
          </a:xfrm>
        </p:spPr>
        <p:txBody>
          <a:bodyPr/>
          <a:lstStyle/>
          <a:p>
            <a:r>
              <a:rPr lang="en-US" dirty="0"/>
              <a:t>Technology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D9318D-240F-450E-9823-9C68F95AAC1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9147969" y="3074352"/>
            <a:ext cx="0" cy="121920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1E18A-6A18-4FE3-9BB1-FF23986F2FED}"/>
              </a:ext>
            </a:extLst>
          </p:cNvPr>
          <p:cNvSpPr txBox="1"/>
          <p:nvPr/>
        </p:nvSpPr>
        <p:spPr>
          <a:xfrm>
            <a:off x="7410271" y="137128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JavaScript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453E4-5E2C-487F-925D-FEF4FCC95134}"/>
              </a:ext>
            </a:extLst>
          </p:cNvPr>
          <p:cNvSpPr txBox="1"/>
          <p:nvPr/>
        </p:nvSpPr>
        <p:spPr>
          <a:xfrm>
            <a:off x="7410271" y="709263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C2EB2-58A9-4F8E-A009-ACEF658D335F}"/>
              </a:ext>
            </a:extLst>
          </p:cNvPr>
          <p:cNvSpPr txBox="1"/>
          <p:nvPr/>
        </p:nvSpPr>
        <p:spPr>
          <a:xfrm>
            <a:off x="7410271" y="4293552"/>
            <a:ext cx="3475396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Java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6ED888-5C91-4399-BF56-97A2C9A9FC02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9147969" y="5996622"/>
            <a:ext cx="0" cy="1096010"/>
          </a:xfrm>
          <a:prstGeom prst="straightConnector1">
            <a:avLst/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13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/>
          <a:p>
            <a:r>
              <a:rPr lang="en-US" dirty="0"/>
              <a:t>Service Meshes, Frameworks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4928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Xiong</a:t>
            </a:r>
            <a:r>
              <a:rPr lang="en-US" sz="1400" dirty="0">
                <a:solidFill>
                  <a:schemeClr val="bg1"/>
                </a:solidFill>
              </a:rPr>
              <a:t> Yan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027363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986F7-197D-4124-9260-EB1870EA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15" y="823460"/>
            <a:ext cx="17038873" cy="701731"/>
          </a:xfrm>
        </p:spPr>
        <p:txBody>
          <a:bodyPr/>
          <a:lstStyle/>
          <a:p>
            <a:r>
              <a:rPr lang="en-US" dirty="0"/>
              <a:t>Service Meshes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8F6481-0A95-4EA1-BA69-D6200615F2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9143" y="1800003"/>
            <a:ext cx="9697653" cy="7331333"/>
          </a:xfrm>
          <a:ln>
            <a:noFill/>
          </a:ln>
        </p:spPr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Help with API versioning.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Implement a circuit breaker.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Can span multiple Kubernetes </a:t>
            </a:r>
            <a:br>
              <a:rPr lang="en-US" dirty="0"/>
            </a:br>
            <a:r>
              <a:rPr lang="en-US" dirty="0"/>
              <a:t> clusters.</a:t>
            </a:r>
          </a:p>
        </p:txBody>
      </p:sp>
    </p:spTree>
    <p:extLst>
      <p:ext uri="{BB962C8B-B14F-4D97-AF65-F5344CB8AC3E}">
        <p14:creationId xmlns:p14="http://schemas.microsoft.com/office/powerpoint/2010/main" val="2988358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36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452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/Wilhelm Gunkel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11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DB6CA6-1FDE-4918-85B8-AFA20471D2B6}"/>
              </a:ext>
            </a:extLst>
          </p:cNvPr>
          <p:cNvSpPr txBox="1"/>
          <p:nvPr/>
        </p:nvSpPr>
        <p:spPr>
          <a:xfrm>
            <a:off x="3968750" y="3951117"/>
            <a:ext cx="10344150" cy="2635249"/>
          </a:xfrm>
          <a:prstGeom prst="rect">
            <a:avLst/>
          </a:prstGeom>
          <a:noFill/>
          <a:ln w="57150">
            <a:solidFill>
              <a:srgbClr val="F18800"/>
            </a:solidFill>
            <a:prstDash val="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CF883D-4157-4192-A45D-09D5E3B8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FB85B0-27AF-4593-9C76-583CE767C282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5685918" y="3505347"/>
            <a:ext cx="3462051" cy="941411"/>
          </a:xfrm>
          <a:prstGeom prst="straightConnector1">
            <a:avLst/>
          </a:prstGeom>
          <a:ln w="76200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C72AFF-ACC6-4903-8E81-4DEF8CD05205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9147968" y="3505347"/>
            <a:ext cx="1" cy="941411"/>
          </a:xfrm>
          <a:prstGeom prst="straightConnector1">
            <a:avLst/>
          </a:prstGeom>
          <a:ln w="76200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0B030A-AEAE-4AD9-AEB2-111F32E897D5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H="1" flipV="1">
            <a:off x="9147969" y="3505347"/>
            <a:ext cx="3462051" cy="941411"/>
          </a:xfrm>
          <a:prstGeom prst="straightConnector1">
            <a:avLst/>
          </a:prstGeom>
          <a:ln w="76200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D49732-3F21-44B6-A6FE-2FD703D3919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147969" y="6149828"/>
            <a:ext cx="3462049" cy="635000"/>
          </a:xfrm>
          <a:prstGeom prst="straightConnector1">
            <a:avLst/>
          </a:prstGeom>
          <a:ln w="76200" cap="rnd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6FFD78-A577-418F-93BD-32FC3A89AA21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H="1" flipV="1">
            <a:off x="9147968" y="6149828"/>
            <a:ext cx="1" cy="635000"/>
          </a:xfrm>
          <a:prstGeom prst="straightConnector1">
            <a:avLst/>
          </a:prstGeom>
          <a:ln w="76200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E30894-D8E2-4F38-99BC-CFE5FD7EEBF3}"/>
              </a:ext>
            </a:extLst>
          </p:cNvPr>
          <p:cNvCxnSpPr>
            <a:cxnSpLocks/>
            <a:stCxn id="14" idx="0"/>
            <a:endCxn id="8" idx="2"/>
          </p:cNvCxnSpPr>
          <p:nvPr/>
        </p:nvCxnSpPr>
        <p:spPr>
          <a:xfrm flipH="1" flipV="1">
            <a:off x="5685918" y="6149828"/>
            <a:ext cx="3462051" cy="635000"/>
          </a:xfrm>
          <a:prstGeom prst="straightConnector1">
            <a:avLst/>
          </a:prstGeom>
          <a:ln w="76200" cap="rnd">
            <a:solidFill>
              <a:srgbClr val="BFBFB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34B198-41BD-4FCF-B4B6-13C9155FCB62}"/>
              </a:ext>
            </a:extLst>
          </p:cNvPr>
          <p:cNvSpPr txBox="1"/>
          <p:nvPr/>
        </p:nvSpPr>
        <p:spPr>
          <a:xfrm>
            <a:off x="6985932" y="1802277"/>
            <a:ext cx="4324073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30A2-2546-4AFF-B374-E4118A077E68}"/>
              </a:ext>
            </a:extLst>
          </p:cNvPr>
          <p:cNvSpPr txBox="1"/>
          <p:nvPr/>
        </p:nvSpPr>
        <p:spPr>
          <a:xfrm>
            <a:off x="4385904" y="4446758"/>
            <a:ext cx="2600028" cy="1703070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96964-B798-46DE-A644-B4362B2A282A}"/>
              </a:ext>
            </a:extLst>
          </p:cNvPr>
          <p:cNvSpPr txBox="1"/>
          <p:nvPr/>
        </p:nvSpPr>
        <p:spPr>
          <a:xfrm>
            <a:off x="7847954" y="4446758"/>
            <a:ext cx="2600028" cy="1703070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009DB-6BB4-4C9A-842F-05AC4FD65E8E}"/>
              </a:ext>
            </a:extLst>
          </p:cNvPr>
          <p:cNvSpPr txBox="1"/>
          <p:nvPr/>
        </p:nvSpPr>
        <p:spPr>
          <a:xfrm>
            <a:off x="11310006" y="4446758"/>
            <a:ext cx="2600028" cy="1703070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3E0F-4924-41FD-9CD6-6585BAE32006}"/>
              </a:ext>
            </a:extLst>
          </p:cNvPr>
          <p:cNvSpPr txBox="1"/>
          <p:nvPr/>
        </p:nvSpPr>
        <p:spPr>
          <a:xfrm>
            <a:off x="4385904" y="6784828"/>
            <a:ext cx="9524130" cy="1703070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06A27E-66AD-4F7F-9648-33F41D6AAAF4}"/>
              </a:ext>
            </a:extLst>
          </p:cNvPr>
          <p:cNvCxnSpPr/>
          <p:nvPr/>
        </p:nvCxnSpPr>
        <p:spPr>
          <a:xfrm>
            <a:off x="4385904" y="6349512"/>
            <a:ext cx="9524130" cy="0"/>
          </a:xfrm>
          <a:prstGeom prst="straightConnector1">
            <a:avLst/>
          </a:prstGeom>
          <a:ln w="76200">
            <a:solidFill>
              <a:srgbClr val="F18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20503D4-C0C3-4B97-B68F-E1889F29A150}"/>
              </a:ext>
            </a:extLst>
          </p:cNvPr>
          <p:cNvSpPr txBox="1"/>
          <p:nvPr/>
        </p:nvSpPr>
        <p:spPr>
          <a:xfrm>
            <a:off x="3968750" y="3951117"/>
            <a:ext cx="2647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Autoscaling Group</a:t>
            </a:r>
          </a:p>
        </p:txBody>
      </p:sp>
    </p:spTree>
    <p:extLst>
      <p:ext uri="{BB962C8B-B14F-4D97-AF65-F5344CB8AC3E}">
        <p14:creationId xmlns:p14="http://schemas.microsoft.com/office/powerpoint/2010/main" val="80188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F883D-4157-4192-A45D-09D5E3B8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pic>
        <p:nvPicPr>
          <p:cNvPr id="3" name="Graphic 2" descr="User">
            <a:extLst>
              <a:ext uri="{FF2B5EF4-FFF2-40B4-BE49-F238E27FC236}">
                <a16:creationId xmlns:a16="http://schemas.microsoft.com/office/drawing/2014/main" id="{00222607-0118-4849-AEF9-0101C16C7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7639" y="2047080"/>
            <a:ext cx="1615281" cy="16152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44F474-37F7-4651-919F-814166917AD0}"/>
              </a:ext>
            </a:extLst>
          </p:cNvPr>
          <p:cNvCxnSpPr>
            <a:cxnSpLocks/>
          </p:cNvCxnSpPr>
          <p:nvPr/>
        </p:nvCxnSpPr>
        <p:spPr>
          <a:xfrm>
            <a:off x="3825279" y="3378994"/>
            <a:ext cx="0" cy="484505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34B198-41BD-4FCF-B4B6-13C9155FCB62}"/>
              </a:ext>
            </a:extLst>
          </p:cNvPr>
          <p:cNvSpPr txBox="1"/>
          <p:nvPr/>
        </p:nvSpPr>
        <p:spPr>
          <a:xfrm>
            <a:off x="7310834" y="2266985"/>
            <a:ext cx="2984501" cy="1175469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06AC00-5DDB-4135-A252-CF12686B2E88}"/>
              </a:ext>
            </a:extLst>
          </p:cNvPr>
          <p:cNvCxnSpPr>
            <a:cxnSpLocks/>
          </p:cNvCxnSpPr>
          <p:nvPr/>
        </p:nvCxnSpPr>
        <p:spPr>
          <a:xfrm flipH="1">
            <a:off x="8770782" y="3378994"/>
            <a:ext cx="32301" cy="48641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FD6D11-EE97-4E40-879E-3D784325E209}"/>
              </a:ext>
            </a:extLst>
          </p:cNvPr>
          <p:cNvSpPr txBox="1"/>
          <p:nvPr/>
        </p:nvSpPr>
        <p:spPr>
          <a:xfrm>
            <a:off x="12293799" y="2362235"/>
            <a:ext cx="2984501" cy="1175469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Database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CE633D-A93E-437E-9ECA-440B8A62FF10}"/>
              </a:ext>
            </a:extLst>
          </p:cNvPr>
          <p:cNvCxnSpPr>
            <a:cxnSpLocks/>
          </p:cNvCxnSpPr>
          <p:nvPr/>
        </p:nvCxnSpPr>
        <p:spPr>
          <a:xfrm flipH="1">
            <a:off x="13780886" y="3378994"/>
            <a:ext cx="5162" cy="485775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8BD7D0-47A2-4384-95BF-871177429423}"/>
              </a:ext>
            </a:extLst>
          </p:cNvPr>
          <p:cNvCxnSpPr/>
          <p:nvPr/>
        </p:nvCxnSpPr>
        <p:spPr>
          <a:xfrm>
            <a:off x="3825279" y="4318794"/>
            <a:ext cx="4977804" cy="0"/>
          </a:xfrm>
          <a:prstGeom prst="straightConnector1">
            <a:avLst/>
          </a:prstGeom>
          <a:ln w="5715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901252-F8E2-4B98-A049-D7AAE9A162BD}"/>
              </a:ext>
            </a:extLst>
          </p:cNvPr>
          <p:cNvSpPr txBox="1"/>
          <p:nvPr/>
        </p:nvSpPr>
        <p:spPr>
          <a:xfrm>
            <a:off x="4283015" y="3919217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Login, user=root, password=</a:t>
            </a:r>
            <a:r>
              <a:rPr lang="en-US" sz="1800" dirty="0" err="1"/>
              <a:t>asdf</a:t>
            </a:r>
            <a:endParaRPr lang="en-US" sz="18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82DC73-7605-46E4-A1BF-A07849E45BD8}"/>
              </a:ext>
            </a:extLst>
          </p:cNvPr>
          <p:cNvCxnSpPr/>
          <p:nvPr/>
        </p:nvCxnSpPr>
        <p:spPr>
          <a:xfrm>
            <a:off x="8803083" y="4572794"/>
            <a:ext cx="4977804" cy="0"/>
          </a:xfrm>
          <a:prstGeom prst="straightConnector1">
            <a:avLst/>
          </a:prstGeom>
          <a:ln w="5715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02A4C8D-7DB9-4FDB-971A-10A810577542}"/>
              </a:ext>
            </a:extLst>
          </p:cNvPr>
          <p:cNvSpPr txBox="1"/>
          <p:nvPr/>
        </p:nvSpPr>
        <p:spPr>
          <a:xfrm>
            <a:off x="8857665" y="4203462"/>
            <a:ext cx="486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Store session id=512345434, user=root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5008E-40F5-401B-8F6C-20714FC02943}"/>
              </a:ext>
            </a:extLst>
          </p:cNvPr>
          <p:cNvCxnSpPr/>
          <p:nvPr/>
        </p:nvCxnSpPr>
        <p:spPr>
          <a:xfrm>
            <a:off x="3825278" y="5036344"/>
            <a:ext cx="4977804" cy="0"/>
          </a:xfrm>
          <a:prstGeom prst="straightConnector1">
            <a:avLst/>
          </a:prstGeom>
          <a:ln w="57150">
            <a:solidFill>
              <a:srgbClr val="F188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27117F-24BE-4E14-AEA3-FB41D2F148F8}"/>
              </a:ext>
            </a:extLst>
          </p:cNvPr>
          <p:cNvSpPr txBox="1"/>
          <p:nvPr/>
        </p:nvSpPr>
        <p:spPr>
          <a:xfrm>
            <a:off x="4564168" y="4650622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OK, session ID=512345434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A1E271-35B1-40CB-8BD4-3F58839C33D3}"/>
              </a:ext>
            </a:extLst>
          </p:cNvPr>
          <p:cNvCxnSpPr/>
          <p:nvPr/>
        </p:nvCxnSpPr>
        <p:spPr>
          <a:xfrm>
            <a:off x="3825278" y="6417469"/>
            <a:ext cx="4977804" cy="0"/>
          </a:xfrm>
          <a:prstGeom prst="straightConnector1">
            <a:avLst/>
          </a:prstGeom>
          <a:ln w="5715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875113E-6D4B-4B91-A2EE-6FB599F9AB01}"/>
              </a:ext>
            </a:extLst>
          </p:cNvPr>
          <p:cNvSpPr txBox="1"/>
          <p:nvPr/>
        </p:nvSpPr>
        <p:spPr>
          <a:xfrm>
            <a:off x="4156015" y="6054685"/>
            <a:ext cx="434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Get secret, session ID= 512345434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5B1AC7-5E02-4C72-AE80-8E51D620222B}"/>
              </a:ext>
            </a:extLst>
          </p:cNvPr>
          <p:cNvCxnSpPr/>
          <p:nvPr/>
        </p:nvCxnSpPr>
        <p:spPr>
          <a:xfrm>
            <a:off x="8803083" y="6731794"/>
            <a:ext cx="4977804" cy="0"/>
          </a:xfrm>
          <a:prstGeom prst="straightConnector1">
            <a:avLst/>
          </a:prstGeom>
          <a:ln w="5715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5BD9793-3D2A-4A2C-B2C9-C379E8D60B3F}"/>
              </a:ext>
            </a:extLst>
          </p:cNvPr>
          <p:cNvSpPr txBox="1"/>
          <p:nvPr/>
        </p:nvSpPr>
        <p:spPr>
          <a:xfrm>
            <a:off x="9525157" y="6394409"/>
            <a:ext cx="354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Fetch session id=512345434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4B388A-8D27-4F89-BBA4-4DF1A23D14EA}"/>
              </a:ext>
            </a:extLst>
          </p:cNvPr>
          <p:cNvCxnSpPr/>
          <p:nvPr/>
        </p:nvCxnSpPr>
        <p:spPr>
          <a:xfrm>
            <a:off x="8803082" y="7252494"/>
            <a:ext cx="4977804" cy="0"/>
          </a:xfrm>
          <a:prstGeom prst="straightConnector1">
            <a:avLst/>
          </a:prstGeom>
          <a:ln w="57150">
            <a:solidFill>
              <a:srgbClr val="F188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3A4D5EB-D072-44A2-B094-94D7D09AEC92}"/>
              </a:ext>
            </a:extLst>
          </p:cNvPr>
          <p:cNvSpPr txBox="1"/>
          <p:nvPr/>
        </p:nvSpPr>
        <p:spPr>
          <a:xfrm>
            <a:off x="10608945" y="6883162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User=root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839F19-8B92-4A98-AB9B-F4B22A9991FE}"/>
              </a:ext>
            </a:extLst>
          </p:cNvPr>
          <p:cNvCxnSpPr/>
          <p:nvPr/>
        </p:nvCxnSpPr>
        <p:spPr>
          <a:xfrm>
            <a:off x="3822699" y="7735094"/>
            <a:ext cx="4977804" cy="0"/>
          </a:xfrm>
          <a:prstGeom prst="straightConnector1">
            <a:avLst/>
          </a:prstGeom>
          <a:ln w="57150">
            <a:solidFill>
              <a:srgbClr val="F188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5580D10-06E5-48AF-A7FD-762E2FF6DBF1}"/>
              </a:ext>
            </a:extLst>
          </p:cNvPr>
          <p:cNvSpPr txBox="1"/>
          <p:nvPr/>
        </p:nvSpPr>
        <p:spPr>
          <a:xfrm>
            <a:off x="4156015" y="7382709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Here you go</a:t>
            </a:r>
          </a:p>
        </p:txBody>
      </p:sp>
    </p:spTree>
    <p:extLst>
      <p:ext uri="{BB962C8B-B14F-4D97-AF65-F5344CB8AC3E}">
        <p14:creationId xmlns:p14="http://schemas.microsoft.com/office/powerpoint/2010/main" val="307234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BB3927-FB71-4D9B-B1E8-1CB52912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12 Factor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E4005-852B-4728-914B-D9841DB9129A}"/>
              </a:ext>
            </a:extLst>
          </p:cNvPr>
          <p:cNvSpPr txBox="1"/>
          <p:nvPr/>
        </p:nvSpPr>
        <p:spPr>
          <a:xfrm>
            <a:off x="794436" y="9304234"/>
            <a:ext cx="5383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/Mitchel </a:t>
            </a:r>
            <a:r>
              <a:rPr lang="en-US" sz="1400" dirty="0" err="1">
                <a:solidFill>
                  <a:schemeClr val="bg1"/>
                </a:solidFill>
              </a:rPr>
              <a:t>Lensink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70721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Codebase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598009-147F-4D9D-9D2D-3375EF11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5" y="4125913"/>
            <a:ext cx="48768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64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Dependencies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264E8ED-7D82-4887-A3DF-6AFEE72D2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96597"/>
              </p:ext>
            </p:extLst>
          </p:nvPr>
        </p:nvGraphicFramePr>
        <p:xfrm>
          <a:off x="2256884" y="1542000"/>
          <a:ext cx="13782171" cy="7670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6884" y="1542000"/>
                        <a:ext cx="13782171" cy="7670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363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25DF63-F1F5-47DE-90E5-1C696E4A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Configuration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20F961-E6EB-4130-ACA0-AEE515EA2FA7}"/>
              </a:ext>
            </a:extLst>
          </p:cNvPr>
          <p:cNvGrpSpPr/>
          <p:nvPr/>
        </p:nvGrpSpPr>
        <p:grpSpPr>
          <a:xfrm>
            <a:off x="4353392" y="3995737"/>
            <a:ext cx="9589155" cy="2298700"/>
            <a:chOff x="3759200" y="3995737"/>
            <a:chExt cx="9589155" cy="2298700"/>
          </a:xfrm>
        </p:grpSpPr>
        <p:sp>
          <p:nvSpPr>
            <p:cNvPr id="7" name="Scroll: Vertical 6">
              <a:extLst>
                <a:ext uri="{FF2B5EF4-FFF2-40B4-BE49-F238E27FC236}">
                  <a16:creationId xmlns:a16="http://schemas.microsoft.com/office/drawing/2014/main" id="{CAF4751E-A170-4DF3-94C1-0597984E42A9}"/>
                </a:ext>
              </a:extLst>
            </p:cNvPr>
            <p:cNvSpPr/>
            <p:nvPr/>
          </p:nvSpPr>
          <p:spPr>
            <a:xfrm>
              <a:off x="3759200" y="3995737"/>
              <a:ext cx="2078025" cy="2298700"/>
            </a:xfrm>
            <a:prstGeom prst="verticalScroll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29C05C-0225-43D9-8B75-DC6760CBBB6E}"/>
                </a:ext>
              </a:extLst>
            </p:cNvPr>
            <p:cNvSpPr txBox="1"/>
            <p:nvPr/>
          </p:nvSpPr>
          <p:spPr>
            <a:xfrm>
              <a:off x="9024282" y="4293552"/>
              <a:ext cx="4324073" cy="1703070"/>
            </a:xfrm>
            <a:prstGeom prst="rect">
              <a:avLst/>
            </a:prstGeom>
            <a:solidFill>
              <a:srgbClr val="005596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Application</a:t>
              </a:r>
            </a:p>
          </p:txBody>
        </p:sp>
        <p:pic>
          <p:nvPicPr>
            <p:cNvPr id="6" name="Graphic 5" descr="Gears">
              <a:extLst>
                <a:ext uri="{FF2B5EF4-FFF2-40B4-BE49-F238E27FC236}">
                  <a16:creationId xmlns:a16="http://schemas.microsoft.com/office/drawing/2014/main" id="{E234C3A3-264B-4876-B6D7-1263ECA66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5261" y="4397373"/>
              <a:ext cx="1503363" cy="1503363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9C59AE4-FA22-4704-9563-70BDF49F2B3C}"/>
                </a:ext>
              </a:extLst>
            </p:cNvPr>
            <p:cNvCxnSpPr>
              <a:stCxn id="7" idx="3"/>
              <a:endCxn id="2" idx="1"/>
            </p:cNvCxnSpPr>
            <p:nvPr/>
          </p:nvCxnSpPr>
          <p:spPr>
            <a:xfrm>
              <a:off x="5577472" y="5145087"/>
              <a:ext cx="3446810" cy="0"/>
            </a:xfrm>
            <a:prstGeom prst="straightConnector1">
              <a:avLst/>
            </a:prstGeom>
            <a:ln w="762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185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09C5E2-0E33-4693-83F6-685D7AD81EE0}">
  <ds:schemaRefs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4e1f8463-6a74-4219-9042-83052c094ba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1979</TotalTime>
  <Words>445</Words>
  <Application>Microsoft Office PowerPoint</Application>
  <PresentationFormat>Custom</PresentationFormat>
  <Paragraphs>137</Paragraphs>
  <Slides>36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Courier New</vt:lpstr>
      <vt:lpstr>Verdana</vt:lpstr>
      <vt:lpstr>Office</vt:lpstr>
      <vt:lpstr>Cloud Native Software Development</vt:lpstr>
      <vt:lpstr>Overview </vt:lpstr>
      <vt:lpstr>The Enemy of Scaling: State</vt:lpstr>
      <vt:lpstr>Stateless applications</vt:lpstr>
      <vt:lpstr>Sessions</vt:lpstr>
      <vt:lpstr>The 12 Factor App</vt:lpstr>
      <vt:lpstr>1. Codebase</vt:lpstr>
      <vt:lpstr>2. Dependencies</vt:lpstr>
      <vt:lpstr>3. Configuration</vt:lpstr>
      <vt:lpstr>4. Backing Services</vt:lpstr>
      <vt:lpstr>5. Build Process</vt:lpstr>
      <vt:lpstr>6. Stateless Processes</vt:lpstr>
      <vt:lpstr>7. Network Configuration</vt:lpstr>
      <vt:lpstr>8. Process Handling</vt:lpstr>
      <vt:lpstr>9. Disposability</vt:lpstr>
      <vt:lpstr>10. Development/Production</vt:lpstr>
      <vt:lpstr>11. Logs</vt:lpstr>
      <vt:lpstr>12. Tooling</vt:lpstr>
      <vt:lpstr>Additional Factors</vt:lpstr>
      <vt:lpstr>Monitoring &amp; Metrics</vt:lpstr>
      <vt:lpstr>Periodic Checks</vt:lpstr>
      <vt:lpstr>Periodic Checks (Containers)</vt:lpstr>
      <vt:lpstr>Feature tests</vt:lpstr>
      <vt:lpstr>Metrics Collection</vt:lpstr>
      <vt:lpstr>Log Collection</vt:lpstr>
      <vt:lpstr>Dashboards</vt:lpstr>
      <vt:lpstr>Microservices</vt:lpstr>
      <vt:lpstr>Basics</vt:lpstr>
      <vt:lpstr>Clean API Boundaries</vt:lpstr>
      <vt:lpstr>Network</vt:lpstr>
      <vt:lpstr>Response time</vt:lpstr>
      <vt:lpstr>Conway’s Law</vt:lpstr>
      <vt:lpstr>Technology</vt:lpstr>
      <vt:lpstr>Service Meshes, Frameworks</vt:lpstr>
      <vt:lpstr>Service Meshes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janos.pasztor@edu.fh-campuswien.ac.at</dc:creator>
  <cp:lastModifiedBy>Pasztor Janos</cp:lastModifiedBy>
  <cp:revision>240</cp:revision>
  <dcterms:created xsi:type="dcterms:W3CDTF">2018-07-07T10:02:52Z</dcterms:created>
  <dcterms:modified xsi:type="dcterms:W3CDTF">2020-09-13T15:22:11Z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